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797B2-D71C-49F3-90A9-E688C4048552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73849C85-4565-4F69-8D7A-4201E5750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03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DDF1-F291-45B0-ADB7-29849D5D7F84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77849-8120-445D-91AB-9A09F18BAD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5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A4BD-2C47-4619-8CEF-2F5267A3F70D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E217D-1A99-4840-AFB3-AC6F5963FF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59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E26BAAF-EDB6-44C7-B193-A842AA4BAD8A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ECF34F-41AC-43BC-9A2B-65F0C30E0D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5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813D2-71CD-4F59-8493-7F6D371122EF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F86A19D3-51C8-4167-B1D5-21FAD20F3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90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CEE56-5AB4-434A-9913-5DA6A3FDE0CD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E056B-A5C8-4BD3-849F-BC805C848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93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DF4E-CFD0-4C8F-9E04-FBCAD2D11655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D5807-68E8-4678-80B1-731CD6FDE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83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DD2CE9-1F7C-4449-9998-E46838D293E1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D3E9D8-CA87-4C50-BF9F-9A346F0899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E128-E7C9-4B25-9D2E-D9B32EBCEC1A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6C8DF-745C-4144-ACE8-C98500E65B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76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BB2DE05-A03A-4575-B6F0-558F6B6A59AB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67016D-D0BB-44C6-8519-DD1186AAF78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7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89EA85-5396-4C7E-823F-306C7EF5247F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1D173D-0307-4C91-84A0-446A5ABB76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5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3E74189-AB7C-41BE-AB8F-E904DA97E76E}" type="datetimeFigureOut">
              <a:rPr lang="en-US"/>
              <a:pPr>
                <a:defRPr/>
              </a:pPr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6FA4D0AE-37C0-41AB-95E7-5008542BFB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63" r:id="rId4"/>
    <p:sldLayoutId id="2147483764" r:id="rId5"/>
    <p:sldLayoutId id="2147483771" r:id="rId6"/>
    <p:sldLayoutId id="2147483765" r:id="rId7"/>
    <p:sldLayoutId id="2147483772" r:id="rId8"/>
    <p:sldLayoutId id="2147483773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84979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3B3C4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0C0C3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71600"/>
            <a:ext cx="7010400" cy="1893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los </a:t>
            </a:r>
            <a:r>
              <a:rPr lang="en-US" sz="6000" dirty="0" err="1" smtClean="0"/>
              <a:t>verbos</a:t>
            </a:r>
            <a:r>
              <a:rPr lang="en-US" sz="6000" dirty="0" smtClean="0"/>
              <a:t> -AR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429000"/>
            <a:ext cx="3962400" cy="8128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1EE 2.1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371600"/>
            <a:ext cx="89154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patinar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nadar</a:t>
            </a:r>
            <a:r>
              <a:rPr lang="en-US" dirty="0" smtClean="0"/>
              <a:t> en la </a:t>
            </a:r>
            <a:r>
              <a:rPr lang="en-US" dirty="0" err="1" smtClean="0"/>
              <a:t>piscina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¿Te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trabajar</a:t>
            </a:r>
            <a:r>
              <a:rPr lang="en-US" dirty="0" smtClean="0"/>
              <a:t>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usar</a:t>
            </a:r>
            <a:r>
              <a:rPr lang="en-US" dirty="0" smtClean="0"/>
              <a:t> la </a:t>
            </a:r>
            <a:r>
              <a:rPr lang="en-US" dirty="0" err="1" smtClean="0"/>
              <a:t>computadora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Hoy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3"/>
                </a:solidFill>
              </a:rPr>
              <a:t>preparar</a:t>
            </a:r>
            <a:r>
              <a:rPr lang="en-US" dirty="0" smtClean="0"/>
              <a:t> la comida.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4000" dirty="0" smtClean="0">
                <a:solidFill>
                  <a:schemeClr val="accent3"/>
                </a:solidFill>
              </a:rPr>
              <a:t>Infinitives in Spanish end in ________</a:t>
            </a:r>
            <a:r>
              <a:rPr lang="en-US" sz="4000" dirty="0" smtClean="0"/>
              <a:t>.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700" dirty="0" smtClean="0"/>
              <a:t>EJ: to talk=</a:t>
            </a:r>
            <a:r>
              <a:rPr lang="en-US" sz="3700" dirty="0" err="1" smtClean="0"/>
              <a:t>habl</a:t>
            </a:r>
            <a:r>
              <a:rPr lang="en-US" sz="3700" u="sng" dirty="0" err="1" smtClean="0"/>
              <a:t>ar</a:t>
            </a:r>
            <a:endParaRPr lang="en-US" sz="37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We’ve used –</a:t>
            </a:r>
            <a:r>
              <a:rPr lang="en-US" dirty="0" err="1" smtClean="0"/>
              <a:t>ar</a:t>
            </a:r>
            <a:r>
              <a:rPr lang="en-US" dirty="0" smtClean="0"/>
              <a:t> verbs before, but they were </a:t>
            </a:r>
            <a:r>
              <a:rPr lang="en-US" dirty="0" smtClean="0">
                <a:solidFill>
                  <a:schemeClr val="accent3"/>
                </a:solidFill>
              </a:rPr>
              <a:t>infinitives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5755409" y="5334000"/>
            <a:ext cx="2209800" cy="1371600"/>
          </a:xfrm>
          <a:prstGeom prst="cloudCallout">
            <a:avLst>
              <a:gd name="adj1" fmla="val -207393"/>
              <a:gd name="adj2" fmla="val -61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 English they start with “to”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724400"/>
            <a:ext cx="198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/>
              <a:t>-</a:t>
            </a:r>
            <a:r>
              <a:rPr lang="en-US" sz="3200" dirty="0" err="1"/>
              <a:t>ar</a:t>
            </a:r>
            <a:r>
              <a:rPr lang="en-US" sz="3200" dirty="0"/>
              <a:t>/-</a:t>
            </a:r>
            <a:r>
              <a:rPr lang="en-US" sz="3200" dirty="0" err="1"/>
              <a:t>er</a:t>
            </a:r>
            <a:r>
              <a:rPr lang="en-US" sz="3200" dirty="0"/>
              <a:t>/-</a:t>
            </a:r>
            <a:r>
              <a:rPr lang="en-US" sz="3200" dirty="0" err="1"/>
              <a:t>ir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definiciones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>
                <a:solidFill>
                  <a:schemeClr val="accent3"/>
                </a:solidFill>
              </a:rPr>
              <a:t>Infinitivo</a:t>
            </a:r>
            <a:r>
              <a:rPr lang="en-US" dirty="0" smtClean="0">
                <a:solidFill>
                  <a:schemeClr val="accent3"/>
                </a:solidFill>
              </a:rPr>
              <a:t>-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solidFill>
                <a:schemeClr val="accent3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3"/>
                </a:solidFill>
              </a:rPr>
              <a:t>EJ: </a:t>
            </a:r>
            <a:r>
              <a:rPr lang="en-US" dirty="0" err="1" smtClean="0">
                <a:solidFill>
                  <a:schemeClr val="accent3"/>
                </a:solidFill>
              </a:rPr>
              <a:t>cant</a:t>
            </a:r>
            <a:r>
              <a:rPr lang="en-US" u="sng" dirty="0" err="1" smtClean="0">
                <a:solidFill>
                  <a:schemeClr val="accent3"/>
                </a:solidFill>
              </a:rPr>
              <a:t>ar</a:t>
            </a:r>
            <a:r>
              <a:rPr lang="en-US" dirty="0" smtClean="0">
                <a:solidFill>
                  <a:schemeClr val="accent3"/>
                </a:solidFill>
              </a:rPr>
              <a:t>=</a:t>
            </a:r>
            <a:r>
              <a:rPr lang="en-US" u="sng" dirty="0" smtClean="0">
                <a:solidFill>
                  <a:schemeClr val="accent3"/>
                </a:solidFill>
              </a:rPr>
              <a:t>to</a:t>
            </a:r>
            <a:r>
              <a:rPr lang="en-US" dirty="0" smtClean="0">
                <a:solidFill>
                  <a:schemeClr val="accent3"/>
                </a:solidFill>
              </a:rPr>
              <a:t> sing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3"/>
                </a:solidFill>
              </a:rPr>
              <a:t>EJ: com</a:t>
            </a:r>
            <a:r>
              <a:rPr lang="en-US" u="sng" dirty="0" smtClean="0">
                <a:solidFill>
                  <a:schemeClr val="accent3"/>
                </a:solidFill>
              </a:rPr>
              <a:t>er</a:t>
            </a:r>
            <a:r>
              <a:rPr lang="en-US" dirty="0" smtClean="0">
                <a:solidFill>
                  <a:schemeClr val="accent3"/>
                </a:solidFill>
              </a:rPr>
              <a:t>=</a:t>
            </a:r>
            <a:r>
              <a:rPr lang="en-US" u="sng" dirty="0" smtClean="0">
                <a:solidFill>
                  <a:schemeClr val="accent3"/>
                </a:solidFill>
              </a:rPr>
              <a:t>to</a:t>
            </a:r>
            <a:r>
              <a:rPr lang="en-US" dirty="0" smtClean="0">
                <a:solidFill>
                  <a:schemeClr val="accent3"/>
                </a:solidFill>
              </a:rPr>
              <a:t> eat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3"/>
                </a:solidFill>
              </a:rPr>
              <a:t>EJ: </a:t>
            </a:r>
            <a:r>
              <a:rPr lang="en-US" dirty="0" err="1" smtClean="0">
                <a:solidFill>
                  <a:schemeClr val="accent3"/>
                </a:solidFill>
              </a:rPr>
              <a:t>escrib</a:t>
            </a:r>
            <a:r>
              <a:rPr lang="en-US" u="sng" dirty="0" err="1" smtClean="0">
                <a:solidFill>
                  <a:schemeClr val="accent3"/>
                </a:solidFill>
              </a:rPr>
              <a:t>ir</a:t>
            </a:r>
            <a:r>
              <a:rPr lang="en-US" dirty="0" smtClean="0">
                <a:solidFill>
                  <a:schemeClr val="accent3"/>
                </a:solidFill>
              </a:rPr>
              <a:t>=</a:t>
            </a:r>
            <a:r>
              <a:rPr lang="en-US" u="sng" dirty="0" smtClean="0">
                <a:solidFill>
                  <a:schemeClr val="accent3"/>
                </a:solidFill>
              </a:rPr>
              <a:t>to</a:t>
            </a:r>
            <a:r>
              <a:rPr lang="en-US" dirty="0" smtClean="0">
                <a:solidFill>
                  <a:schemeClr val="accent3"/>
                </a:solidFill>
              </a:rPr>
              <a:t> write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u="sng" dirty="0" err="1" smtClean="0">
                <a:solidFill>
                  <a:schemeClr val="accent2"/>
                </a:solidFill>
              </a:rPr>
              <a:t>Verbo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 err="1" smtClean="0">
                <a:solidFill>
                  <a:schemeClr val="accent2"/>
                </a:solidFill>
              </a:rPr>
              <a:t>conjugado</a:t>
            </a:r>
            <a:r>
              <a:rPr lang="en-US" u="sng" dirty="0" smtClean="0">
                <a:solidFill>
                  <a:schemeClr val="accent2"/>
                </a:solidFill>
              </a:rPr>
              <a:t>-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u="sng" dirty="0" smtClean="0">
              <a:solidFill>
                <a:schemeClr val="accent2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2"/>
                </a:solidFill>
              </a:rPr>
              <a:t>EJ: to sing=</a:t>
            </a:r>
            <a:r>
              <a:rPr lang="en-US" u="sng" dirty="0" smtClean="0">
                <a:solidFill>
                  <a:schemeClr val="accent2"/>
                </a:solidFill>
              </a:rPr>
              <a:t>he</a:t>
            </a:r>
            <a:r>
              <a:rPr lang="en-US" dirty="0" smtClean="0">
                <a:solidFill>
                  <a:schemeClr val="accent2"/>
                </a:solidFill>
              </a:rPr>
              <a:t> sings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2"/>
                </a:solidFill>
              </a:rPr>
              <a:t>EJ: to eat=</a:t>
            </a:r>
            <a:r>
              <a:rPr lang="en-US" u="sng" dirty="0" smtClean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 eat</a:t>
            </a:r>
          </a:p>
          <a:p>
            <a:pPr marL="641033" lvl="1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solidFill>
                  <a:schemeClr val="accent2"/>
                </a:solidFill>
              </a:rPr>
              <a:t>EJ: to write=</a:t>
            </a:r>
            <a:r>
              <a:rPr lang="en-US" u="sng" dirty="0" smtClean="0">
                <a:solidFill>
                  <a:schemeClr val="accent2"/>
                </a:solidFill>
              </a:rPr>
              <a:t>we</a:t>
            </a:r>
            <a:r>
              <a:rPr lang="en-US" dirty="0" smtClean="0">
                <a:solidFill>
                  <a:schemeClr val="accent2"/>
                </a:solidFill>
              </a:rPr>
              <a:t> write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2000" u="sng" dirty="0" smtClean="0">
              <a:solidFill>
                <a:schemeClr val="accent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3000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9800" y="1574800"/>
            <a:ext cx="6400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entury Schoolbook" panose="02040604050505020304" pitchFamily="18" charset="0"/>
              </a:rPr>
              <a:t>Un verbo </a:t>
            </a:r>
            <a:r>
              <a:rPr lang="en-US" altLang="en-US" sz="3200" b="1" u="sng">
                <a:latin typeface="Century Schoolbook" panose="02040604050505020304" pitchFamily="18" charset="0"/>
              </a:rPr>
              <a:t>sin</a:t>
            </a:r>
            <a:r>
              <a:rPr lang="en-US" altLang="en-US" sz="3200">
                <a:latin typeface="Century Schoolbook" panose="02040604050505020304" pitchFamily="18" charset="0"/>
              </a:rPr>
              <a:t> sujeto.</a:t>
            </a:r>
          </a:p>
          <a:p>
            <a:pPr eaLnBrk="1" hangingPunct="1"/>
            <a:r>
              <a:rPr lang="en-US" altLang="en-US" sz="2800">
                <a:latin typeface="Century Schoolbook" panose="02040604050505020304" pitchFamily="18" charset="0"/>
              </a:rPr>
              <a:t>A verb </a:t>
            </a:r>
            <a:r>
              <a:rPr lang="en-US" altLang="en-US" sz="2800" b="1" u="sng">
                <a:latin typeface="Century Schoolbook" panose="02040604050505020304" pitchFamily="18" charset="0"/>
              </a:rPr>
              <a:t>without</a:t>
            </a:r>
            <a:r>
              <a:rPr lang="en-US" altLang="en-US" sz="2800">
                <a:latin typeface="Century Schoolbook" panose="02040604050505020304" pitchFamily="18" charset="0"/>
              </a:rPr>
              <a:t> a subject.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352800" y="4038600"/>
            <a:ext cx="5791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>
                <a:latin typeface="Century Schoolbook" panose="02040604050505020304" pitchFamily="18" charset="0"/>
              </a:rPr>
              <a:t>Un verbo </a:t>
            </a:r>
            <a:r>
              <a:rPr lang="en-US" altLang="en-US" sz="3200" b="1" u="sng">
                <a:latin typeface="Century Schoolbook" panose="02040604050505020304" pitchFamily="18" charset="0"/>
              </a:rPr>
              <a:t>con</a:t>
            </a:r>
            <a:r>
              <a:rPr lang="en-US" altLang="en-US" sz="3200">
                <a:latin typeface="Century Schoolbook" panose="02040604050505020304" pitchFamily="18" charset="0"/>
              </a:rPr>
              <a:t> sujeto.	</a:t>
            </a:r>
          </a:p>
          <a:p>
            <a:pPr eaLnBrk="1" hangingPunct="1"/>
            <a:r>
              <a:rPr lang="en-US" altLang="en-US" sz="2800">
                <a:latin typeface="Century Schoolbook" panose="02040604050505020304" pitchFamily="18" charset="0"/>
              </a:rPr>
              <a:t>A verb </a:t>
            </a:r>
            <a:r>
              <a:rPr lang="en-US" altLang="en-US" sz="2800" b="1" u="sng">
                <a:latin typeface="Century Schoolbook" panose="02040604050505020304" pitchFamily="18" charset="0"/>
              </a:rPr>
              <a:t>with</a:t>
            </a:r>
            <a:r>
              <a:rPr lang="en-US" altLang="en-US" sz="2800">
                <a:latin typeface="Century Schoolbook" panose="02040604050505020304" pitchFamily="18" charset="0"/>
              </a:rPr>
              <a:t> a subject.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flipH="1">
            <a:off x="1633538" y="5054600"/>
            <a:ext cx="881062" cy="241300"/>
          </a:xfrm>
          <a:custGeom>
            <a:avLst/>
            <a:gdLst>
              <a:gd name="T0" fmla="*/ 440531 w 21600"/>
              <a:gd name="T1" fmla="*/ 0 h 21600"/>
              <a:gd name="T2" fmla="*/ 129018 w 21600"/>
              <a:gd name="T3" fmla="*/ 35335 h 21600"/>
              <a:gd name="T4" fmla="*/ 0 w 21600"/>
              <a:gd name="T5" fmla="*/ 120650 h 21600"/>
              <a:gd name="T6" fmla="*/ 129018 w 21600"/>
              <a:gd name="T7" fmla="*/ 205965 h 21600"/>
              <a:gd name="T8" fmla="*/ 440531 w 21600"/>
              <a:gd name="T9" fmla="*/ 241300 h 21600"/>
              <a:gd name="T10" fmla="*/ 752044 w 21600"/>
              <a:gd name="T11" fmla="*/ 205965 h 21600"/>
              <a:gd name="T12" fmla="*/ 881062 w 21600"/>
              <a:gd name="T13" fmla="*/ 120650 h 21600"/>
              <a:gd name="T14" fmla="*/ 752044 w 21600"/>
              <a:gd name="T15" fmla="*/ 3533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96" y="17432"/>
                </a:moveTo>
                <a:cubicBezTo>
                  <a:pt x="19745" y="15617"/>
                  <a:pt x="20660" y="13252"/>
                  <a:pt x="20660" y="10800"/>
                </a:cubicBezTo>
                <a:cubicBezTo>
                  <a:pt x="20660" y="5354"/>
                  <a:pt x="16245" y="940"/>
                  <a:pt x="10800" y="940"/>
                </a:cubicBezTo>
                <a:cubicBezTo>
                  <a:pt x="8347" y="939"/>
                  <a:pt x="5982" y="1854"/>
                  <a:pt x="4167" y="3503"/>
                </a:cubicBezTo>
                <a:lnTo>
                  <a:pt x="18096" y="17432"/>
                </a:lnTo>
                <a:close/>
                <a:moveTo>
                  <a:pt x="3503" y="4167"/>
                </a:moveTo>
                <a:cubicBezTo>
                  <a:pt x="1854" y="5982"/>
                  <a:pt x="940" y="8347"/>
                  <a:pt x="940" y="10799"/>
                </a:cubicBezTo>
                <a:cubicBezTo>
                  <a:pt x="940" y="16245"/>
                  <a:pt x="5354" y="20660"/>
                  <a:pt x="10800" y="20660"/>
                </a:cubicBezTo>
                <a:cubicBezTo>
                  <a:pt x="13252" y="20660"/>
                  <a:pt x="15617" y="19745"/>
                  <a:pt x="17432" y="18096"/>
                </a:cubicBezTo>
                <a:lnTo>
                  <a:pt x="3503" y="4167"/>
                </a:lnTo>
                <a:close/>
              </a:path>
            </a:pathLst>
          </a:custGeom>
          <a:gradFill rotWithShape="1">
            <a:gsLst>
              <a:gs pos="0">
                <a:srgbClr val="92D050"/>
              </a:gs>
              <a:gs pos="100000">
                <a:srgbClr val="446025"/>
              </a:gs>
            </a:gsLst>
            <a:lin ang="54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flipH="1">
            <a:off x="1619250" y="5437188"/>
            <a:ext cx="881063" cy="241300"/>
          </a:xfrm>
          <a:custGeom>
            <a:avLst/>
            <a:gdLst>
              <a:gd name="T0" fmla="*/ 440531 w 21600"/>
              <a:gd name="T1" fmla="*/ 0 h 21600"/>
              <a:gd name="T2" fmla="*/ 129018 w 21600"/>
              <a:gd name="T3" fmla="*/ 35335 h 21600"/>
              <a:gd name="T4" fmla="*/ 0 w 21600"/>
              <a:gd name="T5" fmla="*/ 120650 h 21600"/>
              <a:gd name="T6" fmla="*/ 129018 w 21600"/>
              <a:gd name="T7" fmla="*/ 205965 h 21600"/>
              <a:gd name="T8" fmla="*/ 440531 w 21600"/>
              <a:gd name="T9" fmla="*/ 241300 h 21600"/>
              <a:gd name="T10" fmla="*/ 752044 w 21600"/>
              <a:gd name="T11" fmla="*/ 205965 h 21600"/>
              <a:gd name="T12" fmla="*/ 881062 w 21600"/>
              <a:gd name="T13" fmla="*/ 120650 h 21600"/>
              <a:gd name="T14" fmla="*/ 752044 w 21600"/>
              <a:gd name="T15" fmla="*/ 3533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96" y="17432"/>
                </a:moveTo>
                <a:cubicBezTo>
                  <a:pt x="19745" y="15617"/>
                  <a:pt x="20660" y="13252"/>
                  <a:pt x="20660" y="10800"/>
                </a:cubicBezTo>
                <a:cubicBezTo>
                  <a:pt x="20660" y="5354"/>
                  <a:pt x="16245" y="940"/>
                  <a:pt x="10800" y="940"/>
                </a:cubicBezTo>
                <a:cubicBezTo>
                  <a:pt x="8347" y="939"/>
                  <a:pt x="5982" y="1854"/>
                  <a:pt x="4167" y="3503"/>
                </a:cubicBezTo>
                <a:lnTo>
                  <a:pt x="18096" y="17432"/>
                </a:lnTo>
                <a:close/>
                <a:moveTo>
                  <a:pt x="3503" y="4167"/>
                </a:moveTo>
                <a:cubicBezTo>
                  <a:pt x="1854" y="5982"/>
                  <a:pt x="940" y="8347"/>
                  <a:pt x="940" y="10799"/>
                </a:cubicBezTo>
                <a:cubicBezTo>
                  <a:pt x="940" y="16245"/>
                  <a:pt x="5354" y="20660"/>
                  <a:pt x="10800" y="20660"/>
                </a:cubicBezTo>
                <a:cubicBezTo>
                  <a:pt x="13252" y="20660"/>
                  <a:pt x="15617" y="19745"/>
                  <a:pt x="17432" y="18096"/>
                </a:cubicBezTo>
                <a:lnTo>
                  <a:pt x="3503" y="4167"/>
                </a:lnTo>
                <a:close/>
              </a:path>
            </a:pathLst>
          </a:custGeom>
          <a:gradFill rotWithShape="1">
            <a:gsLst>
              <a:gs pos="0">
                <a:srgbClr val="92D050"/>
              </a:gs>
              <a:gs pos="100000">
                <a:srgbClr val="446025"/>
              </a:gs>
            </a:gsLst>
            <a:lin ang="54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flipH="1">
            <a:off x="1619250" y="5854700"/>
            <a:ext cx="881063" cy="241300"/>
          </a:xfrm>
          <a:custGeom>
            <a:avLst/>
            <a:gdLst>
              <a:gd name="T0" fmla="*/ 440531 w 21600"/>
              <a:gd name="T1" fmla="*/ 0 h 21600"/>
              <a:gd name="T2" fmla="*/ 129018 w 21600"/>
              <a:gd name="T3" fmla="*/ 35335 h 21600"/>
              <a:gd name="T4" fmla="*/ 0 w 21600"/>
              <a:gd name="T5" fmla="*/ 120650 h 21600"/>
              <a:gd name="T6" fmla="*/ 129018 w 21600"/>
              <a:gd name="T7" fmla="*/ 205965 h 21600"/>
              <a:gd name="T8" fmla="*/ 440531 w 21600"/>
              <a:gd name="T9" fmla="*/ 241300 h 21600"/>
              <a:gd name="T10" fmla="*/ 752044 w 21600"/>
              <a:gd name="T11" fmla="*/ 205965 h 21600"/>
              <a:gd name="T12" fmla="*/ 881062 w 21600"/>
              <a:gd name="T13" fmla="*/ 120650 h 21600"/>
              <a:gd name="T14" fmla="*/ 752044 w 21600"/>
              <a:gd name="T15" fmla="*/ 3533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096" y="17432"/>
                </a:moveTo>
                <a:cubicBezTo>
                  <a:pt x="19745" y="15617"/>
                  <a:pt x="20660" y="13252"/>
                  <a:pt x="20660" y="10800"/>
                </a:cubicBezTo>
                <a:cubicBezTo>
                  <a:pt x="20660" y="5354"/>
                  <a:pt x="16245" y="940"/>
                  <a:pt x="10800" y="940"/>
                </a:cubicBezTo>
                <a:cubicBezTo>
                  <a:pt x="8347" y="939"/>
                  <a:pt x="5982" y="1854"/>
                  <a:pt x="4167" y="3503"/>
                </a:cubicBezTo>
                <a:lnTo>
                  <a:pt x="18096" y="17432"/>
                </a:lnTo>
                <a:close/>
                <a:moveTo>
                  <a:pt x="3503" y="4167"/>
                </a:moveTo>
                <a:cubicBezTo>
                  <a:pt x="1854" y="5982"/>
                  <a:pt x="940" y="8347"/>
                  <a:pt x="940" y="10799"/>
                </a:cubicBezTo>
                <a:cubicBezTo>
                  <a:pt x="940" y="16245"/>
                  <a:pt x="5354" y="20660"/>
                  <a:pt x="10800" y="20660"/>
                </a:cubicBezTo>
                <a:cubicBezTo>
                  <a:pt x="13252" y="20660"/>
                  <a:pt x="15617" y="19745"/>
                  <a:pt x="17432" y="18096"/>
                </a:cubicBezTo>
                <a:lnTo>
                  <a:pt x="3503" y="4167"/>
                </a:lnTo>
                <a:close/>
              </a:path>
            </a:pathLst>
          </a:custGeom>
          <a:gradFill rotWithShape="1">
            <a:gsLst>
              <a:gs pos="0">
                <a:srgbClr val="92D050"/>
              </a:gs>
              <a:gs pos="100000">
                <a:srgbClr val="446025"/>
              </a:gs>
            </a:gsLst>
            <a:lin ang="5400000" scaled="1"/>
          </a:gra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5794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Las </a:t>
            </a:r>
            <a:r>
              <a:rPr lang="en-US" dirty="0" err="1" smtClean="0"/>
              <a:t>terminaciones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225"/>
          </a:xfrm>
        </p:spPr>
        <p:txBody>
          <a:bodyPr/>
          <a:lstStyle/>
          <a:p>
            <a:pPr marL="457200" indent="-457200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Based on your observations, fill in the verb chart.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69586"/>
              </p:ext>
            </p:extLst>
          </p:nvPr>
        </p:nvGraphicFramePr>
        <p:xfrm>
          <a:off x="1066800" y="2286000"/>
          <a:ext cx="6096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124200"/>
              </a:tblGrid>
              <a:tr h="1066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nosotros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nosotras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tú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sz="2400" dirty="0" err="1" smtClean="0"/>
                        <a:t>vosotros</a:t>
                      </a:r>
                      <a:r>
                        <a:rPr lang="en-US" sz="2400" baseline="0" dirty="0" smtClean="0"/>
                        <a:t>         </a:t>
                      </a:r>
                      <a:r>
                        <a:rPr lang="en-US" sz="2400" baseline="0" dirty="0" err="1" smtClean="0"/>
                        <a:t>áis</a:t>
                      </a:r>
                      <a:endParaRPr lang="en-US" sz="24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él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Ud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ellos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ellas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Uds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33600" y="25146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Century Schoolbook" panose="02040604050505020304" pitchFamily="18" charset="0"/>
              </a:rPr>
              <a:t>-o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3505200"/>
            <a:ext cx="914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entury Schoolbook" panose="02040604050505020304" pitchFamily="18" charset="0"/>
              </a:rPr>
              <a:t>-as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4419600"/>
            <a:ext cx="114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entury Schoolbook" panose="02040604050505020304" pitchFamily="18" charset="0"/>
              </a:rPr>
              <a:t>-a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57800" y="2438400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chemeClr val="bg1"/>
                </a:solidFill>
                <a:latin typeface="Century Schoolbook" panose="02040604050505020304" pitchFamily="18" charset="0"/>
              </a:rPr>
              <a:t>-amos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0" y="4343400"/>
            <a:ext cx="129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Century Schoolbook" panose="02040604050505020304" pitchFamily="18" charset="0"/>
              </a:rPr>
              <a:t>-an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Para </a:t>
            </a:r>
            <a:r>
              <a:rPr lang="en-US" dirty="0" err="1" smtClean="0"/>
              <a:t>formar</a:t>
            </a:r>
            <a:r>
              <a:rPr lang="en-US" dirty="0" smtClean="0"/>
              <a:t> los </a:t>
            </a:r>
            <a:r>
              <a:rPr lang="en-US" dirty="0" err="1" smtClean="0"/>
              <a:t>verbos</a:t>
            </a:r>
            <a:r>
              <a:rPr lang="en-US" dirty="0" smtClean="0"/>
              <a:t> –AR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724400" cy="5330825"/>
          </a:xfrm>
        </p:spPr>
        <p:txBody>
          <a:bodyPr/>
          <a:lstStyle/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en-US" altLang="en-US" smtClean="0"/>
              <a:t>Take off end –AR ending.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endParaRPr lang="en-US" altLang="en-US" smtClean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endParaRPr lang="en-US" altLang="en-US" smtClean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en-US" altLang="en-US" smtClean="0"/>
              <a:t>Look at your subject and determine the box.</a:t>
            </a:r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endParaRPr lang="en-US" altLang="en-US" smtClean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endParaRPr lang="en-US" altLang="en-US" smtClean="0"/>
          </a:p>
          <a:p>
            <a:pPr marL="457200" indent="-457200" eaLnBrk="1" hangingPunct="1">
              <a:buFont typeface="Century Schoolbook" panose="02040604050505020304" pitchFamily="18" charset="0"/>
              <a:buAutoNum type="arabicPeriod"/>
            </a:pPr>
            <a:r>
              <a:rPr lang="en-US" altLang="en-US" smtClean="0"/>
              <a:t>Add the appropriate ending.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29200" y="1219200"/>
            <a:ext cx="2209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Berlin Sans FB Demi" panose="020E0802020502020306" pitchFamily="34" charset="0"/>
              </a:rPr>
              <a:t>EX: trabajar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10400" y="1219200"/>
            <a:ext cx="152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Berlin Sans FB Demi" panose="020E0802020502020306" pitchFamily="34" charset="0"/>
              </a:rPr>
              <a:t>-   ar   =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867400" y="1676400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latin typeface="Berlin Sans FB Demi" panose="020E0802020502020306" pitchFamily="34" charset="0"/>
              </a:rPr>
              <a:t>trabaj</a:t>
            </a:r>
            <a:endParaRPr lang="en-US" altLang="en-US">
              <a:latin typeface="Berlin Sans FB Demi" panose="020E0802020502020306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943600" y="2438400"/>
          <a:ext cx="2286000" cy="112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066800"/>
              </a:tblGrid>
              <a:tr h="36555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75" marB="45675"/>
                </a:tc>
              </a:tr>
              <a:tr h="39602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Tú</a:t>
                      </a:r>
                      <a:r>
                        <a:rPr lang="en-US" sz="2000" b="1" dirty="0" smtClean="0"/>
                        <a:t> (-as)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75" marB="45675"/>
                </a:tc>
              </a:tr>
              <a:tr h="36555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75" marB="45675"/>
                </a:tc>
              </a:tr>
            </a:tbl>
          </a:graphicData>
        </a:graphic>
      </p:graphicFrame>
      <p:sp>
        <p:nvSpPr>
          <p:cNvPr id="9" name="Right Arrow 8"/>
          <p:cNvSpPr/>
          <p:nvPr/>
        </p:nvSpPr>
        <p:spPr>
          <a:xfrm>
            <a:off x="5105400" y="27432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86400" y="4191000"/>
            <a:ext cx="2057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latin typeface="Berlin Sans FB Demi" panose="020E0802020502020306" pitchFamily="34" charset="0"/>
              </a:rPr>
              <a:t>trabaj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086600" y="4191000"/>
            <a:ext cx="914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latin typeface="Berlin Sans FB Demi" panose="020E0802020502020306" pitchFamily="34" charset="0"/>
              </a:rPr>
              <a:t>as</a:t>
            </a:r>
            <a:endParaRPr lang="en-US" altLang="en-US" sz="4800">
              <a:latin typeface="Berlin Sans FB Demi" panose="020E0802020502020306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 animBg="1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Practiquemos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0292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Juana y </a:t>
            </a:r>
            <a:r>
              <a:rPr lang="en-US" dirty="0" err="1" smtClean="0"/>
              <a:t>yo</a:t>
            </a:r>
            <a:r>
              <a:rPr lang="en-US" dirty="0" smtClean="0"/>
              <a:t> ___________________ (</a:t>
            </a:r>
            <a:r>
              <a:rPr lang="en-US" dirty="0" err="1" smtClean="0"/>
              <a:t>hablar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Carlos _________________ (</a:t>
            </a:r>
            <a:r>
              <a:rPr lang="en-US" dirty="0" err="1" smtClean="0"/>
              <a:t>usar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Yo</a:t>
            </a:r>
            <a:r>
              <a:rPr lang="en-US" dirty="0" smtClean="0"/>
              <a:t> __________________(</a:t>
            </a:r>
            <a:r>
              <a:rPr lang="en-US" dirty="0" err="1" smtClean="0"/>
              <a:t>ayudar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Tú</a:t>
            </a:r>
            <a:r>
              <a:rPr lang="en-US" dirty="0" smtClean="0"/>
              <a:t> __________________ (</a:t>
            </a:r>
            <a:r>
              <a:rPr lang="en-US" dirty="0" err="1" smtClean="0"/>
              <a:t>sacar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Uds</a:t>
            </a:r>
            <a:r>
              <a:rPr lang="en-US" dirty="0" smtClean="0"/>
              <a:t>. ___________________ (</a:t>
            </a:r>
            <a:r>
              <a:rPr lang="en-US" dirty="0" err="1" smtClean="0"/>
              <a:t>preparar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Ellos</a:t>
            </a:r>
            <a:r>
              <a:rPr lang="en-US" dirty="0" smtClean="0"/>
              <a:t> __________________ (</a:t>
            </a:r>
            <a:r>
              <a:rPr lang="en-US" dirty="0" err="1" smtClean="0"/>
              <a:t>llegar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err="1" smtClean="0"/>
              <a:t>Ud</a:t>
            </a:r>
            <a:r>
              <a:rPr lang="en-US" dirty="0" smtClean="0"/>
              <a:t>. _________________ (</a:t>
            </a:r>
            <a:r>
              <a:rPr lang="en-US" dirty="0" err="1" smtClean="0"/>
              <a:t>pasar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  <p:sp>
        <p:nvSpPr>
          <p:cNvPr id="4" name="Flowchart: Internal Storage 3"/>
          <p:cNvSpPr/>
          <p:nvPr/>
        </p:nvSpPr>
        <p:spPr>
          <a:xfrm>
            <a:off x="2438400" y="1219200"/>
            <a:ext cx="22860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/>
              <a:t>hablamos</a:t>
            </a:r>
            <a:endParaRPr lang="en-US" sz="2400" dirty="0"/>
          </a:p>
        </p:txBody>
      </p:sp>
      <p:sp>
        <p:nvSpPr>
          <p:cNvPr id="5" name="Flowchart: Internal Storage 4"/>
          <p:cNvSpPr/>
          <p:nvPr/>
        </p:nvSpPr>
        <p:spPr>
          <a:xfrm>
            <a:off x="2057400" y="1981200"/>
            <a:ext cx="17526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usa</a:t>
            </a:r>
            <a:endParaRPr lang="en-US" sz="2400" dirty="0"/>
          </a:p>
        </p:txBody>
      </p:sp>
      <p:sp>
        <p:nvSpPr>
          <p:cNvPr id="6" name="Flowchart: Internal Storage 5"/>
          <p:cNvSpPr/>
          <p:nvPr/>
        </p:nvSpPr>
        <p:spPr>
          <a:xfrm>
            <a:off x="1600200" y="2743200"/>
            <a:ext cx="16764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ayudo</a:t>
            </a:r>
            <a:endParaRPr lang="en-US" sz="2400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1752600" y="3429000"/>
            <a:ext cx="1524000" cy="4572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sacas</a:t>
            </a:r>
            <a:endParaRPr lang="en-US" sz="2400" dirty="0"/>
          </a:p>
        </p:txBody>
      </p:sp>
      <p:sp>
        <p:nvSpPr>
          <p:cNvPr id="8" name="Flowchart: Internal Storage 7"/>
          <p:cNvSpPr/>
          <p:nvPr/>
        </p:nvSpPr>
        <p:spPr>
          <a:xfrm>
            <a:off x="1600200" y="4191000"/>
            <a:ext cx="2514600" cy="4572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preparan</a:t>
            </a:r>
            <a:endParaRPr lang="en-US" sz="2400" dirty="0"/>
          </a:p>
        </p:txBody>
      </p:sp>
      <p:sp>
        <p:nvSpPr>
          <p:cNvPr id="9" name="Flowchart: Internal Storage 8"/>
          <p:cNvSpPr/>
          <p:nvPr/>
        </p:nvSpPr>
        <p:spPr>
          <a:xfrm>
            <a:off x="1600200" y="5029200"/>
            <a:ext cx="19812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llegan</a:t>
            </a:r>
            <a:endParaRPr lang="en-US" sz="2400" dirty="0"/>
          </a:p>
        </p:txBody>
      </p:sp>
      <p:sp>
        <p:nvSpPr>
          <p:cNvPr id="10" name="Flowchart: Internal Storage 9"/>
          <p:cNvSpPr/>
          <p:nvPr/>
        </p:nvSpPr>
        <p:spPr>
          <a:xfrm>
            <a:off x="1676400" y="5791200"/>
            <a:ext cx="16764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/>
              <a:t>pasa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build="allAtOnce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practiquemos…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students listen.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I talk.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The doctors wear.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My mom arrives.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We sing.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You (inf.) look for…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/>
          </a:p>
        </p:txBody>
      </p:sp>
      <p:sp>
        <p:nvSpPr>
          <p:cNvPr id="4" name="Flowchart: Internal Storage 3"/>
          <p:cNvSpPr/>
          <p:nvPr/>
        </p:nvSpPr>
        <p:spPr>
          <a:xfrm>
            <a:off x="4038600" y="1600200"/>
            <a:ext cx="34290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Los </a:t>
            </a:r>
            <a:r>
              <a:rPr lang="en-US" dirty="0" err="1"/>
              <a:t>estudiantes</a:t>
            </a:r>
            <a:r>
              <a:rPr lang="en-US" dirty="0"/>
              <a:t> </a:t>
            </a:r>
            <a:r>
              <a:rPr lang="en-US" dirty="0" err="1"/>
              <a:t>escuchan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5" name="Flowchart: Internal Storage 4"/>
          <p:cNvSpPr/>
          <p:nvPr/>
        </p:nvSpPr>
        <p:spPr>
          <a:xfrm>
            <a:off x="4038600" y="2438400"/>
            <a:ext cx="34290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hablo</a:t>
            </a:r>
            <a:r>
              <a:rPr lang="en-US" sz="3200" dirty="0"/>
              <a:t>.</a:t>
            </a:r>
            <a:endParaRPr lang="en-US" sz="3200" dirty="0"/>
          </a:p>
        </p:txBody>
      </p:sp>
      <p:sp>
        <p:nvSpPr>
          <p:cNvPr id="6" name="Flowchart: Internal Storage 5"/>
          <p:cNvSpPr/>
          <p:nvPr/>
        </p:nvSpPr>
        <p:spPr>
          <a:xfrm>
            <a:off x="4038600" y="3200400"/>
            <a:ext cx="35052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Los </a:t>
            </a:r>
            <a:r>
              <a:rPr lang="en-US" sz="2400" dirty="0" err="1"/>
              <a:t>doctores</a:t>
            </a:r>
            <a:r>
              <a:rPr lang="en-US" sz="2400" dirty="0"/>
              <a:t> </a:t>
            </a:r>
            <a:r>
              <a:rPr lang="en-US" sz="2400" dirty="0" err="1"/>
              <a:t>llevan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7" name="Flowchart: Internal Storage 6"/>
          <p:cNvSpPr/>
          <p:nvPr/>
        </p:nvSpPr>
        <p:spPr>
          <a:xfrm>
            <a:off x="4038600" y="5638800"/>
            <a:ext cx="35052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/>
              <a:t>Tú</a:t>
            </a:r>
            <a:r>
              <a:rPr lang="en-US" sz="3200" dirty="0"/>
              <a:t> </a:t>
            </a:r>
            <a:r>
              <a:rPr lang="en-US" sz="3200" dirty="0" err="1"/>
              <a:t>buscas</a:t>
            </a:r>
            <a:r>
              <a:rPr lang="en-US" sz="3200"/>
              <a:t>…</a:t>
            </a:r>
            <a:endParaRPr lang="en-US" sz="3200" dirty="0"/>
          </a:p>
        </p:txBody>
      </p:sp>
      <p:sp>
        <p:nvSpPr>
          <p:cNvPr id="8" name="Flowchart: Internal Storage 7"/>
          <p:cNvSpPr/>
          <p:nvPr/>
        </p:nvSpPr>
        <p:spPr>
          <a:xfrm>
            <a:off x="4038600" y="4038600"/>
            <a:ext cx="35052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Mi </a:t>
            </a:r>
            <a:r>
              <a:rPr lang="en-US" sz="2800" dirty="0" err="1"/>
              <a:t>madre</a:t>
            </a:r>
            <a:r>
              <a:rPr lang="en-US" sz="2800" dirty="0"/>
              <a:t> </a:t>
            </a:r>
            <a:r>
              <a:rPr lang="en-US" sz="2800" dirty="0" err="1"/>
              <a:t>llega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9" name="Flowchart: Internal Storage 8"/>
          <p:cNvSpPr/>
          <p:nvPr/>
        </p:nvSpPr>
        <p:spPr>
          <a:xfrm>
            <a:off x="4038600" y="4800600"/>
            <a:ext cx="3505200" cy="381000"/>
          </a:xfrm>
          <a:prstGeom prst="flowChartInternal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Nosotros</a:t>
            </a:r>
            <a:r>
              <a:rPr lang="en-US" sz="2400" dirty="0"/>
              <a:t> </a:t>
            </a:r>
            <a:r>
              <a:rPr lang="en-US" sz="2400" dirty="0" err="1"/>
              <a:t>cantamos</a:t>
            </a:r>
            <a:r>
              <a:rPr lang="en-US" sz="2400" dirty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194</TotalTime>
  <Words>294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Calibri</vt:lpstr>
      <vt:lpstr>Berlin Sans FB Demi</vt:lpstr>
      <vt:lpstr>Oriel</vt:lpstr>
      <vt:lpstr>los verbos -AR</vt:lpstr>
      <vt:lpstr>We’ve used –ar verbs before, but they were infinitives….</vt:lpstr>
      <vt:lpstr>las definiciones…</vt:lpstr>
      <vt:lpstr>Las terminaciones</vt:lpstr>
      <vt:lpstr>Para formar los verbos –AR </vt:lpstr>
      <vt:lpstr>Practiquemos…</vt:lpstr>
      <vt:lpstr>practiquemos…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conjugación de los verbos -AR</dc:title>
  <dc:creator>lericks</dc:creator>
  <cp:lastModifiedBy>Ortega, Tisha Marie</cp:lastModifiedBy>
  <cp:revision>25</cp:revision>
  <dcterms:created xsi:type="dcterms:W3CDTF">2008-10-27T20:16:47Z</dcterms:created>
  <dcterms:modified xsi:type="dcterms:W3CDTF">2014-10-21T16:46:20Z</dcterms:modified>
</cp:coreProperties>
</file>